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5561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31008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7213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16933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4632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4646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127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1233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8341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714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88506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1698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35337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6970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6912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8341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7409717"/>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8795" y="0"/>
            <a:ext cx="9929612" cy="4301543"/>
          </a:xfrm>
        </p:spPr>
        <p:txBody>
          <a:bodyPr/>
          <a:lstStyle/>
          <a:p>
            <a:pPr algn="ctr"/>
            <a:r>
              <a:rPr lang="kk-KZ" dirty="0" smtClean="0"/>
              <a:t>Дәріс тақырыбы:</a:t>
            </a:r>
            <a:br>
              <a:rPr lang="kk-KZ" dirty="0" smtClean="0"/>
            </a:br>
            <a:r>
              <a:rPr lang="kk-KZ" b="1" i="1" u="sng" dirty="0" smtClean="0">
                <a:solidFill>
                  <a:srgbClr val="FF0000"/>
                </a:solidFill>
                <a:latin typeface="Times New Roman" panose="02020603050405020304" pitchFamily="18" charset="0"/>
                <a:cs typeface="Times New Roman" panose="02020603050405020304" pitchFamily="18" charset="0"/>
              </a:rPr>
              <a:t>ІСКЕРЛІК </a:t>
            </a:r>
            <a:r>
              <a:rPr lang="kk-KZ" b="1" i="1" u="sng" dirty="0">
                <a:solidFill>
                  <a:srgbClr val="FF0000"/>
                </a:solidFill>
                <a:latin typeface="Times New Roman" panose="02020603050405020304" pitchFamily="18" charset="0"/>
                <a:cs typeface="Times New Roman" panose="02020603050405020304" pitchFamily="18" charset="0"/>
              </a:rPr>
              <a:t>ЖОСПАРЛАУ (КӘСІПОРЫННЫҢ БИЗНЕС-ЖОСПАРЫ)</a:t>
            </a:r>
            <a:endParaRPr lang="ru-RU" b="1" i="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0267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34518"/>
            <a:ext cx="9920712" cy="5696261"/>
          </a:xfrm>
        </p:spPr>
        <p:txBody>
          <a:bodyPr>
            <a:normAutofit/>
          </a:bodyPr>
          <a:lstStyle/>
          <a:p>
            <a:pPr algn="ctr"/>
            <a:r>
              <a:rPr lang="kk-KZ" sz="2800" b="1" u="sng" spc="-5" dirty="0">
                <a:solidFill>
                  <a:schemeClr val="accent1"/>
                </a:solidFill>
                <a:latin typeface="Times New Roman" panose="02020603050405020304" pitchFamily="18" charset="0"/>
                <a:ea typeface="Times New Roman" panose="02020603050405020304" pitchFamily="18" charset="0"/>
              </a:rPr>
              <a:t>Бизнес-жоспар кәсіпорынды құру және дамыту негізі ретінде</a:t>
            </a:r>
            <a:endParaRPr lang="ru-RU" sz="2800" u="sng" dirty="0">
              <a:solidFill>
                <a:schemeClr val="accent1"/>
              </a:solidFill>
              <a:latin typeface="Times New Roman" panose="02020603050405020304" pitchFamily="18" charset="0"/>
              <a:ea typeface="Times New Roman" panose="02020603050405020304" pitchFamily="18" charset="0"/>
            </a:endParaRPr>
          </a:p>
          <a:p>
            <a:pPr algn="just"/>
            <a:r>
              <a:rPr lang="kk-KZ" sz="2000" i="1" dirty="0">
                <a:latin typeface="Times New Roman" panose="02020603050405020304" pitchFamily="18" charset="0"/>
                <a:ea typeface="Times New Roman" panose="02020603050405020304" pitchFamily="18" charset="0"/>
              </a:rPr>
              <a:t>Кәсіпорынның</a:t>
            </a:r>
            <a:r>
              <a:rPr lang="kk-KZ" sz="2000" dirty="0">
                <a:latin typeface="Times New Roman" panose="02020603050405020304" pitchFamily="18" charset="0"/>
                <a:ea typeface="Times New Roman" panose="02020603050405020304" pitchFamily="18" charset="0"/>
              </a:rPr>
              <a:t> </a:t>
            </a:r>
            <a:r>
              <a:rPr lang="kk-KZ" sz="2000" i="1" dirty="0">
                <a:latin typeface="Times New Roman" panose="02020603050405020304" pitchFamily="18" charset="0"/>
                <a:ea typeface="Times New Roman" panose="02020603050405020304" pitchFamily="18" charset="0"/>
              </a:rPr>
              <a:t>бизнес жоспары</a:t>
            </a:r>
            <a:r>
              <a:rPr lang="kk-KZ" sz="2000" dirty="0">
                <a:latin typeface="Times New Roman" panose="02020603050405020304" pitchFamily="18" charset="0"/>
                <a:ea typeface="Times New Roman" panose="02020603050405020304" pitchFamily="18" charset="0"/>
              </a:rPr>
              <a:t> дегеніміз кәсіпкерлік қызметтің барлық негізгі аспектілерін сипатталатын, кәсіпкерге кез болатын басты проблемалар талданатын және осы проблемаларды шешудің негізгі тәсілдері анықталатын құжат.</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Бизнес-жоспары жаңадан  құрылған кәсіпорындар, сонымен қатар эканомикасы  дамыған ұйымдар жасауы мүмкін. Бизнес-жоспар келесі маңызды мәселелері шешеді:</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кәсіпорынның болашақта тұрақталған және тіршіліке икемділік дәрежесін анықтайды, кәсіпкерлік қызметтің тәуелділігін төмендетеді;</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дамудың сандық және сапалық көрсеткіштер түріндегі бизнестің болашағын анықтайды;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фирманың  потенциалды инвесторлар жағынан көмекті қамтамасыз ете отырып, олардың  ықыласын және қызығушылығын тартады;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жоспарлаудын  бағалы  тәжірибесін  алуға көмектеседі, мекемеге және оның жұмыс ортасына деген болашақта көзқарасын дамытады.</a:t>
            </a:r>
            <a:endParaRPr lang="ru-RU" sz="2000" dirty="0">
              <a:latin typeface="Times New Roman" panose="02020603050405020304" pitchFamily="18" charset="0"/>
              <a:ea typeface="Times New Roman" panose="02020603050405020304" pitchFamily="18" charset="0"/>
            </a:endParaRPr>
          </a:p>
          <a:p>
            <a:endParaRPr lang="ru-RU" sz="2000" dirty="0"/>
          </a:p>
        </p:txBody>
      </p:sp>
    </p:spTree>
    <p:extLst>
      <p:ext uri="{BB962C8B-B14F-4D97-AF65-F5344CB8AC3E}">
        <p14:creationId xmlns:p14="http://schemas.microsoft.com/office/powerpoint/2010/main" val="3305803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34519"/>
            <a:ext cx="8596668" cy="5306844"/>
          </a:xfrm>
        </p:spPr>
        <p:txBody>
          <a:bodyPr/>
          <a:lstStyle/>
          <a:p>
            <a:pPr marL="0" indent="0" algn="ctr">
              <a:buNone/>
            </a:pPr>
            <a:r>
              <a:rPr lang="kk-KZ" sz="2800" b="1" i="1" u="sng" dirty="0" smtClean="0">
                <a:solidFill>
                  <a:schemeClr val="accent1"/>
                </a:solidFill>
                <a:latin typeface="Times New Roman" panose="02020603050405020304" pitchFamily="18" charset="0"/>
                <a:ea typeface="Times New Roman" panose="02020603050405020304" pitchFamily="18" charset="0"/>
              </a:rPr>
              <a:t>Бизнес-жоспарды </a:t>
            </a:r>
            <a:r>
              <a:rPr lang="kk-KZ" sz="2800" b="1" i="1" u="sng" dirty="0">
                <a:solidFill>
                  <a:schemeClr val="accent1"/>
                </a:solidFill>
                <a:latin typeface="Times New Roman" panose="02020603050405020304" pitchFamily="18" charset="0"/>
                <a:ea typeface="Times New Roman" panose="02020603050405020304" pitchFamily="18" charset="0"/>
              </a:rPr>
              <a:t>құру кезеңдері, құрылымы мен мазмұны</a:t>
            </a:r>
            <a:endParaRPr lang="ru-RU" sz="2800" b="1" i="1" u="sng" dirty="0">
              <a:solidFill>
                <a:schemeClr val="accent1"/>
              </a:solidFill>
              <a:latin typeface="Times New Roman" panose="02020603050405020304" pitchFamily="18" charset="0"/>
              <a:ea typeface="Times New Roman" panose="02020603050405020304" pitchFamily="18" charset="0"/>
            </a:endParaRPr>
          </a:p>
          <a:p>
            <a:pPr algn="just"/>
            <a:r>
              <a:rPr lang="kk-KZ" sz="2800" dirty="0">
                <a:latin typeface="Times New Roman" panose="02020603050405020304" pitchFamily="18" charset="0"/>
                <a:ea typeface="Times New Roman" panose="02020603050405020304" pitchFamily="18" charset="0"/>
              </a:rPr>
              <a:t>Ең алдымен бизнес-жоспарды құрастыруға кірісу үшін қажетті ақпараттар жинау керек. Бизнес-жоспардың құрамы мен мазмұны шектелмеген. Ол бірнеше бөлімдерден тұруы мүмкін. </a:t>
            </a:r>
            <a:endParaRPr lang="ru-RU" sz="2800" dirty="0">
              <a:latin typeface="Times New Roman" panose="02020603050405020304" pitchFamily="18" charset="0"/>
              <a:ea typeface="Times New Roman" panose="02020603050405020304" pitchFamily="18" charset="0"/>
            </a:endParaRPr>
          </a:p>
          <a:p>
            <a:pPr algn="just"/>
            <a:r>
              <a:rPr lang="kk-KZ" sz="2800" dirty="0">
                <a:latin typeface="Times New Roman" panose="02020603050405020304" pitchFamily="18" charset="0"/>
                <a:ea typeface="Times New Roman" panose="02020603050405020304" pitchFamily="18" charset="0"/>
              </a:rPr>
              <a:t>Бизнес жоспар: өнімді (қызметті) сипаттау, өткізу (сату) рыногын талдау, бәсекелестерді бағалау, макетинг стратегиясы, өндіріс жоспары, қаржы жоспары бөлімдерінен тұрады. </a:t>
            </a:r>
            <a:endParaRPr lang="ru-RU" sz="2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217904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814466"/>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Өнімді (қызметті) сипаттау</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677334" y="1424066"/>
            <a:ext cx="8596668" cy="4617297"/>
          </a:xfrm>
        </p:spPr>
        <p:txBody>
          <a:bodyPr>
            <a:normAutofit lnSpcReduction="10000"/>
          </a:bodyPr>
          <a:lstStyle/>
          <a:p>
            <a:pPr algn="just"/>
            <a:r>
              <a:rPr lang="kk-KZ" sz="2000" dirty="0">
                <a:latin typeface="Times New Roman" panose="02020603050405020304" pitchFamily="18" charset="0"/>
                <a:ea typeface="Times New Roman" panose="02020603050405020304" pitchFamily="18" charset="0"/>
              </a:rPr>
              <a:t>Бизнес-жоспардың бірінші бөлімі кәсіпкер шығарамын деген өнімін немесе жасағысы келетін қызметін сипаттауға арналады. Бұл бөлімде төмендегі сұрақтарға жауап беру керек:</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Сіздің өніміңіз (қызметіңіз) қандай қажеттіліктерді қнағаттандырады?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Сіздің тауарыңыздан (қызметінен) қандай пайдалы нәтиже алуға болады?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Сіздің өніміңіз (қызметіңіз) бәсеккелестің тауарынан қандай айырмашылығы бар?</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Сонымен қатар бұл бөлімде тауардың (қызметтің) негізгі сапаларын, оның сыртқы түрін, егер қажет болған жағдайдаорауын және сервистік қызмет көрсетуді сипаттаған жөн. Осы кезеңде тауардың бағасы мен оған кететін шығындарды шамамен анықтап, қандай мөлшерде пайда түсетінін пайымдаған дұрыс. Бұларды анықтау барысында айналысатын қызметінің болашағының бар-жоғын біледі. </a:t>
            </a:r>
            <a:endParaRPr lang="ru-RU" sz="2000"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586984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a:latin typeface="Times New Roman" panose="02020603050405020304" pitchFamily="18" charset="0"/>
                <a:cs typeface="Times New Roman" panose="02020603050405020304" pitchFamily="18" charset="0"/>
              </a:rPr>
              <a:t>Өткізу (сату) нарығын талдау</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364105"/>
            <a:ext cx="8596668" cy="4677257"/>
          </a:xfrm>
        </p:spPr>
        <p:txBody>
          <a:bodyPr>
            <a:noAutofit/>
          </a:bodyPr>
          <a:lstStyle/>
          <a:p>
            <a:pPr algn="just"/>
            <a:r>
              <a:rPr lang="kk-KZ" sz="2000" dirty="0">
                <a:latin typeface="Times New Roman" panose="02020603050405020304" pitchFamily="18" charset="0"/>
                <a:ea typeface="Times New Roman" panose="02020603050405020304" pitchFamily="18" charset="0"/>
              </a:rPr>
              <a:t>Бизнес-жоспардың екінші бөлімі – тауар немесе қызмет нарығын зерттеуге арналған.</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Нарықты зерттеу тұтынушыларды, тауар (қызмет) нарығының көлемін, тауарды өндіру мен өткізу, қажет ресурстарды анықтауға мүмкіншілік береді. Егер нарықты толық, дұрыс зерттеу қиынға соқса, онда кәсіпкер алдымен байқау партиясын шығарып, рынок жайында ақпарат жинауы керек. Нарықты зерттеу барысында төмендегі мәселелерге көңіл бөлуі керек:</a:t>
            </a:r>
            <a:endParaRPr lang="ru-RU" sz="2000" dirty="0">
              <a:latin typeface="Times New Roman" panose="02020603050405020304" pitchFamily="18" charset="0"/>
              <a:ea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Тұтынушылар сіздің тауарыңызды жиі сатып ала ма, қызметіңізді жиі пайдалана ма?</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Тауарыңызды нақты кім сатып алады немесе қызметіңізді кім пайдаланады?</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Барлық тауар партисының өтуіне немесе бір қызмет көрсетуге қанша уақыт кетті?</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algn="just">
              <a:buFont typeface="KZ Times New Roman"/>
              <a:buChar char="-"/>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Тұтынушылар тауардың бағасына қалай қарайды?</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8718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39777"/>
            <a:ext cx="8596668" cy="1024328"/>
          </a:xfrm>
        </p:spPr>
        <p:txBody>
          <a:bodyPr/>
          <a:lstStyle/>
          <a:p>
            <a:pPr marL="457200" algn="ctr">
              <a:spcAft>
                <a:spcPts val="0"/>
              </a:spcAft>
            </a:pPr>
            <a:r>
              <a:rPr lang="kk-KZ" dirty="0">
                <a:latin typeface="Times New Roman" panose="02020603050405020304" pitchFamily="18" charset="0"/>
                <a:ea typeface="Times New Roman" panose="02020603050405020304" pitchFamily="18" charset="0"/>
              </a:rPr>
              <a:t>Бәсекелестерді бағалау</a:t>
            </a:r>
            <a:endParaRPr lang="ru-RU" dirty="0">
              <a:effectLst/>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a:xfrm>
            <a:off x="677334" y="1514007"/>
            <a:ext cx="8596668" cy="4527355"/>
          </a:xfrm>
        </p:spPr>
        <p:txBody>
          <a:bodyPr/>
          <a:lstStyle/>
          <a:p>
            <a:pPr algn="just"/>
            <a:r>
              <a:rPr lang="kk-KZ" sz="2400" dirty="0">
                <a:latin typeface="Times New Roman" panose="02020603050405020304" pitchFamily="18" charset="0"/>
                <a:ea typeface="Times New Roman" panose="02020603050405020304" pitchFamily="18" charset="0"/>
              </a:rPr>
              <a:t>Үшінші бөлімде бәсекелестерге талдау жасалады. Бұнда келесі сұрақтарға жауап беру керек:</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Бүгінгі таңда кім сенің бәсекелесің болып табылады, оның жағдайы қалай?</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Сіздің тауарыңыз сіздің бәсекелестеріңіздің бірдей тауарынан қандай айырмашылығы бар?</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Жаңа бәсекелестердің пайда болуы.</a:t>
            </a:r>
            <a:endParaRPr lang="ru-RU" sz="24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400" dirty="0">
                <a:latin typeface="Times New Roman" panose="02020603050405020304" pitchFamily="18" charset="0"/>
                <a:ea typeface="Times New Roman" panose="02020603050405020304" pitchFamily="18" charset="0"/>
              </a:rPr>
              <a:t>Бәсекелестеріңізден қалай асып түсесіз?</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Бұл бөлімнің мақсаты – бәсеке күресінің қолайлы тактісін таңдау жеңілдігі</a:t>
            </a:r>
            <a:r>
              <a:rPr lang="kk-KZ"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770518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a:latin typeface="Times New Roman" panose="02020603050405020304" pitchFamily="18" charset="0"/>
                <a:ea typeface="Times New Roman" panose="02020603050405020304" pitchFamily="18" charset="0"/>
              </a:rPr>
              <a:t>Маркетинг стратегиясы</a:t>
            </a:r>
            <a:endParaRPr lang="ru-RU" dirty="0"/>
          </a:p>
        </p:txBody>
      </p:sp>
      <p:sp>
        <p:nvSpPr>
          <p:cNvPr id="3" name="Объект 2"/>
          <p:cNvSpPr>
            <a:spLocks noGrp="1"/>
          </p:cNvSpPr>
          <p:nvPr>
            <p:ph idx="1"/>
          </p:nvPr>
        </p:nvSpPr>
        <p:spPr>
          <a:xfrm>
            <a:off x="677334" y="1244185"/>
            <a:ext cx="8596668" cy="4797178"/>
          </a:xfrm>
        </p:spPr>
        <p:txBody>
          <a:bodyPr>
            <a:normAutofit fontScale="92500" lnSpcReduction="20000"/>
          </a:bodyPr>
          <a:lstStyle/>
          <a:p>
            <a:pPr algn="just"/>
            <a:r>
              <a:rPr lang="kk-KZ" sz="1900" dirty="0">
                <a:latin typeface="Times New Roman" panose="02020603050405020304" pitchFamily="18" charset="0"/>
                <a:ea typeface="Times New Roman" panose="02020603050405020304" pitchFamily="18" charset="0"/>
              </a:rPr>
              <a:t>Төртінші бөлім бұл маркетинг жоспары.</a:t>
            </a:r>
            <a:endParaRPr lang="ru-RU" sz="1900" dirty="0">
              <a:latin typeface="Times New Roman" panose="02020603050405020304" pitchFamily="18" charset="0"/>
              <a:ea typeface="Times New Roman" panose="02020603050405020304" pitchFamily="18" charset="0"/>
            </a:endParaRPr>
          </a:p>
          <a:p>
            <a:r>
              <a:rPr lang="kk-KZ" sz="1900" dirty="0">
                <a:latin typeface="Times New Roman" panose="02020603050405020304" pitchFamily="18" charset="0"/>
                <a:ea typeface="Times New Roman" panose="02020603050405020304" pitchFamily="18" charset="0"/>
              </a:rPr>
              <a:t>Маркетинг рынок пен сатып алушыларды және тауарлардың (қызметтердің) осы сатып алуға жетуін зерттейді. Маркетингтің негізі формуласы «өндірілген өнімдерді сату емес, сатып алынатын нәрсені ғана өндіру». Бұл бөлімде қалай өндіру керек және өз өнімін тұтынушыға қалай жеткізу керектігі қарастырылады.</a:t>
            </a:r>
            <a:endParaRPr lang="ru-RU" sz="1900" dirty="0">
              <a:latin typeface="Times New Roman" panose="02020603050405020304" pitchFamily="18" charset="0"/>
              <a:ea typeface="Times New Roman" panose="02020603050405020304" pitchFamily="18" charset="0"/>
            </a:endParaRPr>
          </a:p>
          <a:p>
            <a:pPr algn="just"/>
            <a:r>
              <a:rPr lang="kk-KZ" sz="1900" dirty="0">
                <a:latin typeface="Times New Roman" panose="02020603050405020304" pitchFamily="18" charset="0"/>
                <a:ea typeface="Times New Roman" panose="02020603050405020304" pitchFamily="18" charset="0"/>
              </a:rPr>
              <a:t>Мұндағы негізгі элементтер:</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Тауарыңызды сату сұлбасы: өзіңіз, көптеп сату ұйымдары, магазиндер арқылы сату:</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Тауар бағасын анықтау, қандай пайда алғыңыз келеді, шығындарды өтей алатындай бағаны қандай мөлшерге дейін түсіре аласыз?</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Жарнамаға қанша қаражат бөлесіз, қай формада және қандай құралдармен өз бизнесіңізге жарнама жасайсыз?</a:t>
            </a:r>
            <a:endParaRPr lang="ru-RU" sz="19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1900" dirty="0">
                <a:latin typeface="Times New Roman" panose="02020603050405020304" pitchFamily="18" charset="0"/>
                <a:ea typeface="Times New Roman" panose="02020603050405020304" pitchFamily="18" charset="0"/>
              </a:rPr>
              <a:t>Тұтынушыларды ынталандыру әдістері. Қалай, ненің есебінен тұтынушылар санын көбейтесіз (сату аймағын кеңейту, өндірісті көбейту, тауарды жетілдіру, клиенттерге кепілдік беру т.б.);</a:t>
            </a:r>
            <a:endParaRPr lang="ru-RU" sz="1900" dirty="0">
              <a:latin typeface="Times New Roman" panose="02020603050405020304" pitchFamily="18" charset="0"/>
              <a:ea typeface="Times New Roman" panose="02020603050405020304" pitchFamily="18" charset="0"/>
            </a:endParaRPr>
          </a:p>
          <a:p>
            <a:r>
              <a:rPr lang="kk-KZ" sz="1900" dirty="0">
                <a:latin typeface="Times New Roman" panose="02020603050405020304" pitchFamily="18" charset="0"/>
                <a:ea typeface="Times New Roman" panose="02020603050405020304" pitchFamily="18" charset="0"/>
              </a:rPr>
              <a:t>Сіздің бизнесіңіз жөнінде жақсы көзқарастардың қалыптасуы: қандай құралдарды өз тауарыңыздың, фирманың беделін түсірмес үшін қолданасыз</a:t>
            </a:r>
            <a:r>
              <a:rPr lang="kk-KZ" dirty="0">
                <a:latin typeface="Times New Roman" panose="02020603050405020304" pitchFamily="18" charset="0"/>
                <a:ea typeface="Times New Roman" panose="02020603050405020304" pitchFamily="18" charset="0"/>
              </a:rPr>
              <a:t>.</a:t>
            </a:r>
            <a:endParaRPr lang="ru-RU" dirty="0"/>
          </a:p>
        </p:txBody>
      </p:sp>
    </p:spTree>
    <p:extLst>
      <p:ext uri="{BB962C8B-B14F-4D97-AF65-F5344CB8AC3E}">
        <p14:creationId xmlns:p14="http://schemas.microsoft.com/office/powerpoint/2010/main" val="3732348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69495"/>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Өндіріс жоспары</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797255" y="1379095"/>
            <a:ext cx="8596668" cy="4871803"/>
          </a:xfrm>
        </p:spPr>
        <p:txBody>
          <a:bodyPr>
            <a:normAutofit fontScale="92500" lnSpcReduction="10000"/>
          </a:bodyPr>
          <a:lstStyle/>
          <a:p>
            <a:pPr algn="just"/>
            <a:r>
              <a:rPr lang="kk-KZ" dirty="0">
                <a:latin typeface="Times New Roman" panose="02020603050405020304" pitchFamily="18" charset="0"/>
                <a:ea typeface="Times New Roman" panose="02020603050405020304" pitchFamily="18" charset="0"/>
              </a:rPr>
              <a:t>	Бизнес-жоспардың бесінші бөлімі - өндіріс жоспары. Онда барлық өндіріс процесін сипаттайды. Бизнес-жоспардың бұл бөлімін өнім өндіретін кәсіпкерлер жасайды.</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Бөлімнің негізгі мақсаты – жаңадан құрылған фирма қажет тауарлар санын (қызметті) уақытында, сапалы түрдеөндіре алтынын есептеулер арқылы дәлелдеу.</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Бұнда ең алдымен төмендегі сұрақтарға жауап беру керек:</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Тауар әрекеттегі немесе жңадан құрылған кәсіпорында шығарылады?</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Ол үшін бүгін және болашақта қандай қуат қажет?</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Шикізаттар, материалдар, құрастырушы бөлшектер қайдан, кімнен және қандай жағдайларды сатып алынады?</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Өндірістік кооперация бола ма және кіммен?</a:t>
            </a:r>
            <a:endParaRPr lang="ru-RU"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dirty="0">
                <a:latin typeface="Times New Roman" panose="02020603050405020304" pitchFamily="18" charset="0"/>
                <a:ea typeface="Times New Roman" panose="02020603050405020304" pitchFamily="18" charset="0"/>
              </a:rPr>
              <a:t>Қандай жабдықтар қажет, оларды қай жерден сатып алуға болады?</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Осы сұрақтармен қатар өндірілетін өнімнің сапасын бақылау мәселесі шешіледі.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Ал егер өндіретін емес тауар кәсіпорынын ашатын болса, онда «сауда жоспарын» құрады. Онда тауарларды сатып алу, тауар қорларының деңгейін бақылау жүйесін, қоймалардың жоспарын сипаттайды.</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122195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Ұйымдастыру жоспары</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r>
              <a:rPr lang="kk-KZ"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677334" y="1349115"/>
            <a:ext cx="8596668" cy="4692247"/>
          </a:xfrm>
        </p:spPr>
        <p:txBody>
          <a:bodyPr>
            <a:normAutofit/>
          </a:bodyPr>
          <a:lstStyle/>
          <a:p>
            <a:pPr algn="just"/>
            <a:r>
              <a:rPr lang="kk-KZ" sz="2000" dirty="0">
                <a:latin typeface="Times New Roman" panose="02020603050405020304" pitchFamily="18" charset="0"/>
                <a:ea typeface="Times New Roman" panose="02020603050405020304" pitchFamily="18" charset="0"/>
              </a:rPr>
              <a:t>Алтыншы бөлім – бұл ұйымдастыру бөлімі. Бұнда өз ісіңізді кіммен ұйымдастырғыңыз келеді және оның үздіксіз және табысты жұмыс істеуін жоспарлау туралы сөз болады.</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Бұл бөлімде төмендегі мәсіелелер қарастырылады:</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Ісіңіз табысты болу үшін қандай мамандар қажет?</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Мамандарды жұмысқа қалай қабылдайсыз? Тұрақты жұмысқа ма? контракт бойынша ма? қосымша жұмысшы ретінде ме?</a:t>
            </a:r>
            <a:endParaRPr lang="ru-RU" sz="2000" dirty="0">
              <a:latin typeface="Times New Roman" panose="02020603050405020304" pitchFamily="18" charset="0"/>
              <a:ea typeface="Times New Roman" panose="02020603050405020304" pitchFamily="18" charset="0"/>
            </a:endParaRPr>
          </a:p>
          <a:p>
            <a:pPr lvl="0" algn="just">
              <a:buFont typeface="Symbol" panose="05050102010706020507" pitchFamily="18" charset="2"/>
              <a:buChar char=""/>
              <a:tabLst>
                <a:tab pos="540385" algn="l"/>
              </a:tabLst>
            </a:pPr>
            <a:r>
              <a:rPr lang="kk-KZ" sz="2000" dirty="0">
                <a:latin typeface="Times New Roman" panose="02020603050405020304" pitchFamily="18" charset="0"/>
                <a:ea typeface="Times New Roman" panose="02020603050405020304" pitchFamily="18" charset="0"/>
              </a:rPr>
              <a:t>Фирманың әр жұмыскерінің еңбегі қалай төленеді? Қандай жағдайларда ынталандыру болады?</a:t>
            </a:r>
            <a:endParaRPr lang="ru-RU" sz="2000" dirty="0">
              <a:latin typeface="Times New Roman" panose="02020603050405020304" pitchFamily="18" charset="0"/>
              <a:ea typeface="Times New Roman" panose="02020603050405020304" pitchFamily="18" charset="0"/>
            </a:endParaRPr>
          </a:p>
          <a:p>
            <a:pPr algn="just"/>
            <a:r>
              <a:rPr lang="kk-KZ" sz="2000" dirty="0">
                <a:latin typeface="Times New Roman" panose="02020603050405020304" pitchFamily="18" charset="0"/>
                <a:ea typeface="Times New Roman" panose="02020603050405020304" pitchFamily="18" charset="0"/>
              </a:rPr>
              <a:t>Кәсіпкерліктің мңызды проблемасы өзіне жақсы серіктес таңдау.</a:t>
            </a:r>
            <a:endParaRPr lang="ru-RU" sz="2000" dirty="0">
              <a:latin typeface="Times New Roman" panose="02020603050405020304" pitchFamily="18" charset="0"/>
              <a:ea typeface="Times New Roman" panose="02020603050405020304" pitchFamily="18" charset="0"/>
            </a:endParaRPr>
          </a:p>
          <a:p>
            <a:endParaRPr lang="ru-RU" sz="2000" dirty="0"/>
          </a:p>
        </p:txBody>
      </p:sp>
    </p:spTree>
    <p:extLst>
      <p:ext uri="{BB962C8B-B14F-4D97-AF65-F5344CB8AC3E}">
        <p14:creationId xmlns:p14="http://schemas.microsoft.com/office/powerpoint/2010/main" val="3841241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99803"/>
            <a:ext cx="8596668" cy="1004341"/>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Қаржы жоспары</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sp>
        <p:nvSpPr>
          <p:cNvPr id="3" name="Объект 2"/>
          <p:cNvSpPr>
            <a:spLocks noGrp="1"/>
          </p:cNvSpPr>
          <p:nvPr>
            <p:ph idx="1"/>
          </p:nvPr>
        </p:nvSpPr>
        <p:spPr>
          <a:xfrm>
            <a:off x="677334" y="1169233"/>
            <a:ext cx="8596668" cy="4872129"/>
          </a:xfrm>
        </p:spPr>
        <p:txBody>
          <a:bodyPr/>
          <a:lstStyle/>
          <a:p>
            <a:pPr algn="just"/>
            <a:r>
              <a:rPr lang="kk-KZ" sz="2400" dirty="0">
                <a:latin typeface="Times New Roman" panose="02020603050405020304" pitchFamily="18" charset="0"/>
                <a:ea typeface="Times New Roman" panose="02020603050405020304" pitchFamily="18" charset="0"/>
              </a:rPr>
              <a:t>Жетінші бөлім – қаржы жоспары. Ол бизнес-жоспардың алдыңғы бөлімдері бойынша қабылданған шешімдердің мүмкін нәтижелерінің құндық мәндерін жинақтайды. </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Қаржы бөлімі негізгі үш құжатты (кіріс және шығыс жоспары, ақша қаражатының айналысының жоспары және есептік баланс), сонымен қатар бизнестің қаржы шарты бойынша ұсыныстарды (жеткізушілірмен және тұтынушылармен есептесу тәртібі, несиелерді қайтару мерзімі және оларға төлейтін пайыз, өнімнің өзіндік құнын анықтау әдістері т.б.) қамтиды. </a:t>
            </a:r>
            <a:endParaRPr lang="ru-RU" sz="2400" dirty="0">
              <a:latin typeface="Times New Roman" panose="02020603050405020304" pitchFamily="18" charset="0"/>
              <a:ea typeface="Times New Roman" panose="02020603050405020304" pitchFamily="18" charset="0"/>
            </a:endParaRPr>
          </a:p>
          <a:p>
            <a:r>
              <a:rPr lang="kk-KZ" sz="2400" dirty="0">
                <a:latin typeface="Times New Roman" panose="02020603050405020304" pitchFamily="18" charset="0"/>
                <a:ea typeface="Times New Roman" panose="02020603050405020304" pitchFamily="18" charset="0"/>
              </a:rPr>
              <a:t>Қаржы бөлімінде өндірісті дайындауға кететін шығындарды есептеу керек. </a:t>
            </a:r>
            <a:endParaRPr lang="ru-RU" sz="2400" dirty="0"/>
          </a:p>
        </p:txBody>
      </p:sp>
    </p:spTree>
    <p:extLst>
      <p:ext uri="{BB962C8B-B14F-4D97-AF65-F5344CB8AC3E}">
        <p14:creationId xmlns:p14="http://schemas.microsoft.com/office/powerpoint/2010/main" val="1065284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0"/>
            <a:ext cx="8596668" cy="824459"/>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Кесте 1 - Өндірісті дайындауға кететін шығындар</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053246495"/>
              </p:ext>
            </p:extLst>
          </p:nvPr>
        </p:nvGraphicFramePr>
        <p:xfrm>
          <a:off x="404735" y="824464"/>
          <a:ext cx="11407514" cy="6397795"/>
        </p:xfrm>
        <a:graphic>
          <a:graphicData uri="http://schemas.openxmlformats.org/drawingml/2006/table">
            <a:tbl>
              <a:tblPr firstRow="1" firstCol="1" lastRow="1" lastCol="1" bandRow="1" bandCol="1"/>
              <a:tblGrid>
                <a:gridCol w="8496632"/>
                <a:gridCol w="2910882"/>
              </a:tblGrid>
              <a:tr h="240097">
                <a:tc>
                  <a:txBody>
                    <a:bodyPr/>
                    <a:lstStyle/>
                    <a:p>
                      <a:pPr algn="just">
                        <a:lnSpc>
                          <a:spcPct val="107000"/>
                        </a:lnSpc>
                        <a:spcAft>
                          <a:spcPts val="0"/>
                        </a:spcAft>
                      </a:pPr>
                      <a:r>
                        <a:rPr lang="kk-KZ" sz="1400" i="1" dirty="0">
                          <a:effectLst/>
                          <a:latin typeface="Times New Roman" panose="02020603050405020304" pitchFamily="18" charset="0"/>
                          <a:ea typeface="Times New Roman" panose="02020603050405020304" pitchFamily="18" charset="0"/>
                          <a:cs typeface="Times New Roman" panose="02020603050405020304" pitchFamily="18" charset="0"/>
                        </a:rPr>
                        <a:t>Бір жолғы шығындар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Жабдықтар, машиналар, жылжымалы мүоік</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Жабдықты орналастыру құны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Аймақты көгалдандыру және өндірістік ғимаратты қайта жаңарту</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Шикізат пен материалдардың бастапқы қоры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Әртүрлі бір жолғы төлемдер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Лицензияға төлем</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Тіркеу және презинтация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Күтпеген шығындарға арналған қолма-қол ақша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i="1">
                          <a:effectLst/>
                          <a:latin typeface="Times New Roman" panose="02020603050405020304" pitchFamily="18" charset="0"/>
                          <a:ea typeface="Times New Roman" panose="02020603050405020304" pitchFamily="18" charset="0"/>
                          <a:cs typeface="Times New Roman" panose="02020603050405020304" pitchFamily="18" charset="0"/>
                        </a:rPr>
                        <a:t>Барлығы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i="1" dirty="0">
                          <a:effectLst/>
                          <a:latin typeface="Times New Roman" panose="02020603050405020304" pitchFamily="18" charset="0"/>
                          <a:ea typeface="Times New Roman" panose="02020603050405020304" pitchFamily="18" charset="0"/>
                          <a:cs typeface="Times New Roman" panose="02020603050405020304" pitchFamily="18" charset="0"/>
                        </a:rPr>
                        <a:t>Ағымдағы (қайталанатын) шығындар (3 айға)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Барлық еңбек ақы мен ынталандырулар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Жал</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Жарнама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Көлік шығындары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Пайдалану шығындары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Сақтандырудың барлық түрлері</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Салықтар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Қарыздар мен несиелер бойынша пайыз төлемдері</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Жөндеу және алдын алу</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Персоналдарды дайындауға кететін шығындар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Күтпеген шығындар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a:effectLst/>
                          <a:latin typeface="Times New Roman" panose="02020603050405020304" pitchFamily="18" charset="0"/>
                          <a:ea typeface="Times New Roman" panose="02020603050405020304" pitchFamily="18" charset="0"/>
                          <a:cs typeface="Times New Roman" panose="02020603050405020304" pitchFamily="18" charset="0"/>
                        </a:rPr>
                        <a:t>3 айдағы барлық ағымдағы шығындар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726">
                <a:tc>
                  <a:txBody>
                    <a:bodyPr/>
                    <a:lstStyle/>
                    <a:p>
                      <a:pPr algn="just">
                        <a:lnSpc>
                          <a:spcPct val="107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Өндірісті дайындау бойынша барлық шығындар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016" marR="6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314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9785"/>
            <a:ext cx="8596668" cy="599606"/>
          </a:xfrm>
        </p:spPr>
        <p:txBody>
          <a:bodyPr>
            <a:normAutofit fontScale="90000"/>
          </a:bodyPr>
          <a:lstStyle/>
          <a:p>
            <a:pPr algn="ctr">
              <a:spcAft>
                <a:spcPts val="0"/>
              </a:spcAft>
            </a:pPr>
            <a:r>
              <a:rPr lang="kk-KZ" dirty="0">
                <a:latin typeface="Times New Roman" panose="02020603050405020304" pitchFamily="18" charset="0"/>
                <a:ea typeface="Times New Roman" panose="02020603050405020304" pitchFamily="18" charset="0"/>
              </a:rPr>
              <a:t>Кесте 2 - Кіріс және шығыс жоспары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ru-RU"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771928832"/>
              </p:ext>
            </p:extLst>
          </p:nvPr>
        </p:nvGraphicFramePr>
        <p:xfrm>
          <a:off x="524655" y="1379094"/>
          <a:ext cx="9308892" cy="4345808"/>
        </p:xfrm>
        <a:graphic>
          <a:graphicData uri="http://schemas.openxmlformats.org/drawingml/2006/table">
            <a:tbl>
              <a:tblPr firstRow="1" firstCol="1" lastRow="1" lastCol="1" bandRow="1" bandCol="1"/>
              <a:tblGrid>
                <a:gridCol w="5293271"/>
                <a:gridCol w="889724"/>
                <a:gridCol w="889724"/>
                <a:gridCol w="889724"/>
                <a:gridCol w="711779"/>
                <a:gridCol w="634670"/>
              </a:tblGrid>
              <a:tr h="308385">
                <a:tc rowSpan="2">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Кіріс және шығыстар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Айлар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08385">
                <a:tc vMerge="1">
                  <a:txBody>
                    <a:bodyPr/>
                    <a:lstStyle/>
                    <a:p>
                      <a:endParaRPr lang="ru-RU"/>
                    </a:p>
                  </a:txBody>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Сатудан түскен кіріс</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Сатылған өнімнің өзіндік құны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Жалпы пайда</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3540">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Барлық пайдалану шығындары: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оның ішінде:</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Еңбек ақы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Амортизация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Салық төлегенге дейінгі қалған пайда</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Салықтар</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85">
                <a:tc>
                  <a:txBody>
                    <a:bodyPr/>
                    <a:lstStyle/>
                    <a:p>
                      <a:pPr algn="just">
                        <a:lnSpc>
                          <a:spcPct val="107000"/>
                        </a:lnSpc>
                        <a:spcAft>
                          <a:spcPts val="0"/>
                        </a:spcAft>
                      </a:pPr>
                      <a:r>
                        <a:rPr lang="kk-KZ" sz="2400" dirty="0">
                          <a:effectLst/>
                          <a:latin typeface="Times New Roman" panose="02020603050405020304" pitchFamily="18" charset="0"/>
                          <a:ea typeface="Times New Roman" panose="02020603050405020304" pitchFamily="18" charset="0"/>
                          <a:cs typeface="Times New Roman" panose="02020603050405020304" pitchFamily="18" charset="0"/>
                        </a:rPr>
                        <a:t>Таза пайда</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80147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54439"/>
            <a:ext cx="8596668" cy="5186923"/>
          </a:xfrm>
        </p:spPr>
        <p:txBody>
          <a:bodyPr/>
          <a:lstStyle/>
          <a:p>
            <a:pPr algn="just"/>
            <a:r>
              <a:rPr lang="kk-KZ" sz="2400" dirty="0">
                <a:latin typeface="Times New Roman" panose="02020603050405020304" pitchFamily="18" charset="0"/>
                <a:ea typeface="Times New Roman" panose="02020603050405020304" pitchFamily="18" charset="0"/>
              </a:rPr>
              <a:t>Кіріс және шығыс жоспарын құрмас бұрын сату көлемін (айла бойынша) есептеп алу керек және мүмкін болатын шығындарды қарастырып, оларды айларға дұрыс бөле білу керек. Жалпы фирманың шығындарын болжаған кезде оларды неғұрлым үлкен шамад көрсету керек.</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Осы жоспарды құра отырып, шығынсыздық нүктесін анықтау керек. </a:t>
            </a:r>
            <a:endParaRPr lang="ru-RU" sz="2400" dirty="0">
              <a:latin typeface="Times New Roman" panose="02020603050405020304" pitchFamily="18" charset="0"/>
              <a:ea typeface="Times New Roman" panose="02020603050405020304" pitchFamily="18" charset="0"/>
            </a:endParaRPr>
          </a:p>
          <a:p>
            <a:pPr algn="just"/>
            <a:r>
              <a:rPr lang="kk-KZ" sz="2400" dirty="0">
                <a:latin typeface="Times New Roman" panose="02020603050405020304" pitchFamily="18" charset="0"/>
                <a:ea typeface="Times New Roman" panose="02020603050405020304" pitchFamily="18" charset="0"/>
              </a:rPr>
              <a:t> </a:t>
            </a:r>
            <a:r>
              <a:rPr lang="kk-KZ" sz="2400" dirty="0" smtClean="0">
                <a:latin typeface="Times New Roman" panose="02020603050405020304" pitchFamily="18" charset="0"/>
                <a:ea typeface="Times New Roman" panose="02020603050405020304" pitchFamily="18" charset="0"/>
              </a:rPr>
              <a:t>Сату </a:t>
            </a:r>
            <a:r>
              <a:rPr lang="kk-KZ" sz="2400" dirty="0">
                <a:latin typeface="Times New Roman" panose="02020603050405020304" pitchFamily="18" charset="0"/>
                <a:ea typeface="Times New Roman" panose="02020603050405020304" pitchFamily="18" charset="0"/>
              </a:rPr>
              <a:t>көлемінің шығынсыздық шамасы = Өнім өндіруге кеткен жалпы тұрақты шығындар / (Өнім бірлігінің бағасы - өнім бірлігіне кететін айнымалы шығындар)</a:t>
            </a:r>
            <a:endParaRPr lang="ru-RU" sz="2400" dirty="0">
              <a:latin typeface="Times New Roman" panose="02020603050405020304" pitchFamily="18" charset="0"/>
              <a:ea typeface="Times New Roman" panose="02020603050405020304" pitchFamily="18" charset="0"/>
            </a:endParaRPr>
          </a:p>
          <a:p>
            <a:pPr marL="0" indent="0" algn="just">
              <a:buNone/>
            </a:pP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642476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54439"/>
            <a:ext cx="9216174" cy="5186923"/>
          </a:xfrm>
        </p:spPr>
        <p:txBody>
          <a:bodyPr>
            <a:normAutofit fontScale="85000" lnSpcReduction="20000"/>
          </a:bodyPr>
          <a:lstStyle/>
          <a:p>
            <a:pPr indent="0" algn="ctr">
              <a:buNone/>
            </a:pPr>
            <a:r>
              <a:rPr lang="kk-KZ" sz="2600" b="1" u="sng" dirty="0">
                <a:solidFill>
                  <a:schemeClr val="accent1"/>
                </a:solidFill>
                <a:latin typeface="Times New Roman" panose="02020603050405020304" pitchFamily="18" charset="0"/>
                <a:ea typeface="Times New Roman" panose="02020603050405020304" pitchFamily="18" charset="0"/>
              </a:rPr>
              <a:t>Бөлімнің соңында кәсіпорын қызметінің негізгі қаржы көрсеткіштері бойынша баға беру керек:</a:t>
            </a:r>
            <a:endParaRPr lang="ru-RU" sz="2600" b="1" u="sng" dirty="0">
              <a:solidFill>
                <a:schemeClr val="accent1"/>
              </a:solidFill>
              <a:latin typeface="Times New Roman" panose="02020603050405020304" pitchFamily="18" charset="0"/>
              <a:ea typeface="Times New Roman" panose="02020603050405020304" pitchFamily="18" charset="0"/>
            </a:endParaRPr>
          </a:p>
          <a:p>
            <a:pPr indent="0" algn="just">
              <a:buNone/>
            </a:pPr>
            <a:endParaRPr lang="kk-KZ" dirty="0" smtClean="0">
              <a:latin typeface="Times New Roman" panose="02020603050405020304" pitchFamily="18" charset="0"/>
              <a:ea typeface="Times New Roman" panose="02020603050405020304" pitchFamily="18" charset="0"/>
            </a:endParaRPr>
          </a:p>
          <a:p>
            <a:pPr indent="0" algn="jus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жыл көлеміндегі сату көлемі</a:t>
            </a:r>
            <a:endParaRPr lang="ru-RU" dirty="0">
              <a:latin typeface="Times New Roman" panose="02020603050405020304" pitchFamily="18" charset="0"/>
              <a:ea typeface="Times New Roman" panose="02020603050405020304" pitchFamily="18" charset="0"/>
            </a:endParaRPr>
          </a:p>
          <a:p>
            <a:pPr marL="0" lvl="0" indent="0" algn="just">
              <a:buNone/>
              <a:tabLst>
                <a:tab pos="450215" algn="l"/>
              </a:tabLst>
            </a:pPr>
            <a:r>
              <a:rPr lang="kk-KZ" b="1" i="1" u="sng"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сатудан түсетін таза кіріс </a:t>
            </a:r>
            <a:r>
              <a:rPr lang="kk-KZ"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ea typeface="Times New Roman" panose="02020603050405020304" pitchFamily="18" charset="0"/>
              </a:rPr>
              <a:t>                                                  салықтарды төлеген соң қалған пайда</a:t>
            </a:r>
            <a:endParaRPr lang="ru-RU" dirty="0">
              <a:latin typeface="Times New Roman" panose="02020603050405020304" pitchFamily="18" charset="0"/>
              <a:ea typeface="Times New Roman" panose="02020603050405020304" pitchFamily="18" charset="0"/>
            </a:endParaRPr>
          </a:p>
          <a:p>
            <a:pPr algn="just"/>
            <a:endParaRPr lang="ru-RU" dirty="0">
              <a:latin typeface="Times New Roman" panose="02020603050405020304" pitchFamily="18" charset="0"/>
              <a:ea typeface="Times New Roman" panose="02020603050405020304" pitchFamily="18" charset="0"/>
            </a:endParaRPr>
          </a:p>
          <a:p>
            <a:pPr marL="0" lvl="0" indent="0" algn="just">
              <a:buNone/>
              <a:tabLst>
                <a:tab pos="450215" algn="l"/>
              </a:tabLst>
            </a:pPr>
            <a:r>
              <a:rPr lang="kk-KZ" dirty="0">
                <a:latin typeface="Times New Roman" panose="02020603050405020304" pitchFamily="18" charset="0"/>
                <a:ea typeface="Times New Roman" panose="02020603050405020304" pitchFamily="18" charset="0"/>
                <a:cs typeface="Times New Roman" panose="02020603050405020304" pitchFamily="18" charset="0"/>
              </a:rPr>
              <a:t>фирманың активтері мен пассивтерінің                 ағымдағы активтер</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ағымдағы коэффициенті                         =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ағымдағы міндеттемелер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Бұл коэффициент 2-ге тең немесе одан жоғары болу керек.</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таза пайда</a:t>
            </a:r>
            <a:endParaRPr lang="ru-RU" dirty="0">
              <a:latin typeface="Times New Roman" panose="02020603050405020304" pitchFamily="18" charset="0"/>
              <a:ea typeface="Times New Roman" panose="02020603050405020304" pitchFamily="18" charset="0"/>
            </a:endParaRPr>
          </a:p>
          <a:p>
            <a:pPr lvl="0" algn="just">
              <a:buFont typeface="KZ Times New Roman"/>
              <a:buChar char="-"/>
              <a:tabLst>
                <a:tab pos="450215" algn="l"/>
              </a:tabLst>
            </a:pPr>
            <a:r>
              <a:rPr lang="kk-KZ" b="1" i="1" u="sng"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табыстылық </a:t>
            </a:r>
            <a:r>
              <a:rPr lang="kk-KZ" dirty="0">
                <a:latin typeface="Times New Roman" panose="02020603050405020304" pitchFamily="18" charset="0"/>
                <a:ea typeface="Times New Roman" panose="02020603050405020304" pitchFamily="18" charset="0"/>
                <a:cs typeface="Times New Roman" panose="02020603050405020304" pitchFamily="18" charset="0"/>
              </a:rPr>
              <a:t>= --------------------------------------- </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ea typeface="Times New Roman" panose="02020603050405020304" pitchFamily="18" charset="0"/>
              </a:rPr>
              <a:t>                                       инвестицияланған капитал</a:t>
            </a:r>
            <a:endParaRPr lang="ru-RU" dirty="0">
              <a:latin typeface="Times New Roman" panose="02020603050405020304" pitchFamily="18" charset="0"/>
              <a:ea typeface="Times New Roman" panose="02020603050405020304" pitchFamily="18" charset="0"/>
            </a:endParaRPr>
          </a:p>
          <a:p>
            <a:pPr marL="0" indent="0">
              <a:buNone/>
            </a:pP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171669101"/>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26</TotalTime>
  <Words>993</Words>
  <Application>Microsoft Office PowerPoint</Application>
  <PresentationFormat>Широкоэкранный</PresentationFormat>
  <Paragraphs>183</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KZ Times New Roman</vt:lpstr>
      <vt:lpstr>Symbol</vt:lpstr>
      <vt:lpstr>Times New Roman</vt:lpstr>
      <vt:lpstr>Trebuchet MS</vt:lpstr>
      <vt:lpstr>Wingdings 3</vt:lpstr>
      <vt:lpstr>Грань</vt:lpstr>
      <vt:lpstr>Дәріс тақырыбы: ІСКЕРЛІК ЖОСПАРЛАУ (КӘСІПОРЫННЫҢ БИЗНЕС-ЖОСПАРЫ)</vt:lpstr>
      <vt:lpstr>Презентация PowerPoint</vt:lpstr>
      <vt:lpstr>Презентация PowerPoint</vt:lpstr>
      <vt:lpstr>Өнімді (қызметті) сипаттау </vt:lpstr>
      <vt:lpstr>Өткізу (сату) нарығын талдау</vt:lpstr>
      <vt:lpstr>Бәсекелестерді бағалау</vt:lpstr>
      <vt:lpstr>Маркетинг стратегиясы</vt:lpstr>
      <vt:lpstr>Өндіріс жоспары </vt:lpstr>
      <vt:lpstr>Ұйымдастыру жоспары   </vt:lpstr>
      <vt:lpstr>Қаржы жоспары </vt:lpstr>
      <vt:lpstr>Кесте 1 - Өндірісті дайындауға кететін шығындар </vt:lpstr>
      <vt:lpstr>Кесте 2 - Кіріс және шығыс жоспары  </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КӘСІПОРЫННЫҢ БИЗНЕС-ЖОСПАРЫ</dc:title>
  <dc:creator>Пользователь Windows</dc:creator>
  <cp:lastModifiedBy>Пользователь Windows</cp:lastModifiedBy>
  <cp:revision>4</cp:revision>
  <dcterms:created xsi:type="dcterms:W3CDTF">2020-03-27T06:25:24Z</dcterms:created>
  <dcterms:modified xsi:type="dcterms:W3CDTF">2020-04-25T14:57:23Z</dcterms:modified>
</cp:coreProperties>
</file>